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Economica"/>
      <p:regular r:id="rId17"/>
      <p:bold r:id="rId18"/>
      <p:italic r:id="rId19"/>
      <p:boldItalic r:id="rId20"/>
    </p:embeddedFont>
    <p:embeddedFont>
      <p:font typeface="Roboto Mono"/>
      <p:regular r:id="rId21"/>
      <p:bold r:id="rId22"/>
      <p:italic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boldItalic.fntdata"/><Relationship Id="rId22" Type="http://schemas.openxmlformats.org/officeDocument/2006/relationships/font" Target="fonts/RobotoMono-bold.fntdata"/><Relationship Id="rId21" Type="http://schemas.openxmlformats.org/officeDocument/2006/relationships/font" Target="fonts/RobotoMono-regular.fntdata"/><Relationship Id="rId24" Type="http://schemas.openxmlformats.org/officeDocument/2006/relationships/font" Target="fonts/RobotoMono-boldItalic.fntdata"/><Relationship Id="rId23" Type="http://schemas.openxmlformats.org/officeDocument/2006/relationships/font" Target="fonts/RobotoMon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regular.fntdata"/><Relationship Id="rId16" Type="http://schemas.openxmlformats.org/officeDocument/2006/relationships/slide" Target="slides/slide11.xml"/><Relationship Id="rId19" Type="http://schemas.openxmlformats.org/officeDocument/2006/relationships/font" Target="fonts/Economica-italic.fntdata"/><Relationship Id="rId18" Type="http://schemas.openxmlformats.org/officeDocument/2006/relationships/font" Target="fonts/Economica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12204f83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12204f83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dac3aeeb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adac3aeeb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0b29caa05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0b29caa0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0b29caa05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0b29caa05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ad6d4a8ff7_1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ad6d4a8ff7_1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0b29caa05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0b29caa05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0b29caa05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0b29caa05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0b29caa05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0b29caa05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Our tools give the agent the following special abilities:</a:t>
            </a:r>
            <a:endParaRPr sz="10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Knowledge Retrieval - </a:t>
            </a:r>
            <a:r>
              <a:rPr lang="en" sz="1000">
                <a:solidFill>
                  <a:schemeClr val="dk1"/>
                </a:solidFill>
              </a:rPr>
              <a:t>How does it work: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We split transcripts into chunks and stored them with metadata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When a user asks a question, this tool retrieves the most relevant chunks and the LLM can generate an answer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Speech Recognition - </a:t>
            </a:r>
            <a:r>
              <a:rPr lang="en" sz="1000">
                <a:solidFill>
                  <a:schemeClr val="dk1"/>
                </a:solidFill>
              </a:rPr>
              <a:t>How does it work: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The tool transcribes speech to text (OpenAI Whisper)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The agent receives the transcription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It can then process the text like a normal question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Conversation memory so the agent remembers previous questions and answers during a session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0b29caa05f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0b29caa05f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Goal: measure how well the chatbot answers questions about context in the YouTube videos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 evaluate the system, we created a set of test cases for each video with factual clarification questions 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evaluated the answers on four criteria: relevance, accuracy, completeness, and clarity.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noticed a few common issues: Some answers were too general and sometimes the bot slightly misquoted the video.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refined our prompts and adjusted chunking and retrieval based on 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ad6d4a8ff7_0_1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ad6d4a8ff7_0_1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 automated testing, we collected 50 questions and reference answers. We did that by uploading our transcript files to chat gpt and asked for specific QAs.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evaluated two things:</a:t>
            </a:r>
            <a:endParaRPr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First, </a:t>
            </a:r>
            <a:r>
              <a:rPr b="1" lang="en">
                <a:solidFill>
                  <a:schemeClr val="dk1"/>
                </a:solidFill>
              </a:rPr>
              <a:t>semantic similarity</a:t>
            </a:r>
            <a:r>
              <a:rPr lang="en">
                <a:solidFill>
                  <a:schemeClr val="dk1"/>
                </a:solidFill>
              </a:rPr>
              <a:t> – whether the meaning matches,</a:t>
            </a:r>
            <a:endParaRPr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Second, </a:t>
            </a:r>
            <a:r>
              <a:rPr b="1" lang="en">
                <a:solidFill>
                  <a:schemeClr val="dk1"/>
                </a:solidFill>
              </a:rPr>
              <a:t>textual similarity</a:t>
            </a:r>
            <a:r>
              <a:rPr lang="en">
                <a:solidFill>
                  <a:schemeClr val="dk1"/>
                </a:solidFill>
              </a:rPr>
              <a:t> – whether the wording or structure matches.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Our average semantic score was </a:t>
            </a:r>
            <a:r>
              <a:rPr b="1" lang="en">
                <a:solidFill>
                  <a:schemeClr val="dk1"/>
                </a:solidFill>
              </a:rPr>
              <a:t>0.627</a:t>
            </a:r>
            <a:r>
              <a:rPr lang="en">
                <a:solidFill>
                  <a:schemeClr val="dk1"/>
                </a:solidFill>
              </a:rPr>
              <a:t>, which means the model was mostly correct in meaning.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BLEU and ROUGE were very low → the model rarely used the same wording</a:t>
            </a:r>
            <a:endParaRPr>
              <a:solidFill>
                <a:schemeClr val="dk1"/>
              </a:solidFill>
            </a:endParaRPr>
          </a:p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Overall, the model captures the general ideas, but expresses them at a higher level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154265ed138026c588.gradio.liv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630901" y="781525"/>
            <a:ext cx="7882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 Coach Chatbot	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Kira &amp; Sandra</a:t>
            </a:r>
            <a:endParaRPr/>
          </a:p>
        </p:txBody>
      </p:sp>
      <p:sp>
        <p:nvSpPr>
          <p:cNvPr id="64" name="Google Shape;64;p13"/>
          <p:cNvSpPr txBox="1"/>
          <p:nvPr/>
        </p:nvSpPr>
        <p:spPr>
          <a:xfrm>
            <a:off x="2563800" y="4494625"/>
            <a:ext cx="40164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Final Project- Ironhack AI Engineering Bootcamp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pic>
        <p:nvPicPr>
          <p:cNvPr id="140" name="Google Shape;140;p22" title="Bildschirmfoto 2025-12-05 um 01.24.57.png"/>
          <p:cNvPicPr preferRelativeResize="0"/>
          <p:nvPr/>
        </p:nvPicPr>
        <p:blipFill rotWithShape="1">
          <a:blip r:embed="rId3">
            <a:alphaModFix/>
          </a:blip>
          <a:srcRect b="0" l="0" r="0" t="19923"/>
          <a:stretch/>
        </p:blipFill>
        <p:spPr>
          <a:xfrm>
            <a:off x="683038" y="1442425"/>
            <a:ext cx="7777925" cy="295604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46" name="Google Shape;146;p23"/>
          <p:cNvSpPr txBox="1"/>
          <p:nvPr/>
        </p:nvSpPr>
        <p:spPr>
          <a:xfrm>
            <a:off x="311700" y="1298150"/>
            <a:ext cx="4861800" cy="9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rgbClr val="0B4C8C"/>
                </a:solidFill>
                <a:highlight>
                  <a:srgbClr val="F8F8F8"/>
                </a:highlight>
                <a:latin typeface="Economica"/>
                <a:ea typeface="Economica"/>
                <a:cs typeface="Economica"/>
                <a:sym typeface="Economic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https://154265ed138026c588.gradio.live/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Expert advice at your fingertips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7843575" y="0"/>
            <a:ext cx="1300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561600" y="1737000"/>
            <a:ext cx="80208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74151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Problem:</a:t>
            </a:r>
            <a:endParaRPr b="1" sz="1500">
              <a:solidFill>
                <a:srgbClr val="374151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151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Finding reliable career advice means watching hours of YouTube videos and remembering scattered tips across multiple channels. Career seekers waste valuable time searching through lengthy videos for specific answers.</a:t>
            </a:r>
            <a:endParaRPr sz="1500">
              <a:solidFill>
                <a:srgbClr val="374151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151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151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151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74151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Solution: </a:t>
            </a:r>
            <a:endParaRPr b="1" sz="1500">
              <a:solidFill>
                <a:srgbClr val="374151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151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An intelligent RAG-powered chatbot that consolidates expert career advice from top YouTube channels, offering instant and contextual info through both text and voice interfaces.</a:t>
            </a:r>
            <a:endParaRPr sz="1500">
              <a:solidFill>
                <a:srgbClr val="374151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668325" y="1340300"/>
            <a:ext cx="3074100" cy="32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5- layer architecture 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Economica"/>
              <a:buAutoNum type="arabicPeriod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RAG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AutoNum type="arabicPeriod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LangChain Agent with tool- calling for intelligent routing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AutoNum type="arabicPeriod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Vector Database ChromaDB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AutoNum type="arabicPeriod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LLM GPT-40-mini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AutoNum type="arabicPeriod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Gradio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Summary </a:t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7843575" y="0"/>
            <a:ext cx="1300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9850" y="266172"/>
            <a:ext cx="3074099" cy="4611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Summary</a:t>
            </a:r>
            <a:r>
              <a:rPr lang="en" sz="3000"/>
              <a:t> continues</a:t>
            </a:r>
            <a:endParaRPr sz="3000"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25225"/>
            <a:ext cx="4051500" cy="34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System Workflow: From Question to Answer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User Input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→ Text or voice question enters the system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Agent Decision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→ LangChain agent routes to appropriate tool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Tool Execution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→ Either: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Char char="○"/>
            </a:pPr>
            <a:r>
              <a:rPr lang="en" sz="1500">
                <a:solidFill>
                  <a:srgbClr val="188038"/>
                </a:solidFill>
                <a:latin typeface="Economica"/>
                <a:ea typeface="Economica"/>
                <a:cs typeface="Economica"/>
                <a:sym typeface="Economica"/>
              </a:rPr>
              <a:t>youtube_rag_qa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→ searches vector database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Char char="○"/>
            </a:pPr>
            <a:r>
              <a:rPr lang="en" sz="1500">
                <a:solidFill>
                  <a:srgbClr val="188038"/>
                </a:solidFill>
                <a:latin typeface="Economica"/>
                <a:ea typeface="Economica"/>
                <a:cs typeface="Economica"/>
                <a:sym typeface="Economica"/>
              </a:rPr>
              <a:t>transcribe_audio_file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→ converts voice to text first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Context Retrieval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→ ChromaDB returns 5 most relevant chunks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LLM Generation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→ GPT-4o-mini creates answer using context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AutoNum type="arabicPeriod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Response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→ Text answer (+ optional voice output)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14766" l="0" r="0" t="1851"/>
          <a:stretch/>
        </p:blipFill>
        <p:spPr>
          <a:xfrm>
            <a:off x="5327900" y="864275"/>
            <a:ext cx="3218701" cy="402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6826125" y="463188"/>
            <a:ext cx="2091300" cy="23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      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7843575" y="0"/>
            <a:ext cx="1300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0850" y="666725"/>
            <a:ext cx="2635879" cy="14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4700" y="3412450"/>
            <a:ext cx="7993575" cy="153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311700" y="1147225"/>
            <a:ext cx="26358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Total video hours: 2.7 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conomica"/>
              <a:buChar char="●"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long explanations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conomica"/>
              <a:buChar char="●"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stories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conomica"/>
              <a:buChar char="●"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multi-sentence reasoning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conomica"/>
              <a:buChar char="●"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multi-step advice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4183075" y="2306313"/>
            <a:ext cx="30312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These ideas don’t fit inside tiny chunks like 1000 characters.</a:t>
            </a:r>
            <a:b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</a:b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 So </a:t>
            </a:r>
            <a:r>
              <a:rPr b="1"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a bigger chunk size preserves meaning</a:t>
            </a:r>
            <a:r>
              <a:rPr lang="en" sz="1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, which improves answer quality.</a:t>
            </a:r>
            <a:endParaRPr sz="1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" name="Google Shape;98;p17"/>
          <p:cNvSpPr/>
          <p:nvPr/>
        </p:nvSpPr>
        <p:spPr>
          <a:xfrm rot="-5400000">
            <a:off x="5473525" y="3006900"/>
            <a:ext cx="450300" cy="10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7772" y="119998"/>
            <a:ext cx="2810203" cy="45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/>
          <p:nvPr/>
        </p:nvSpPr>
        <p:spPr>
          <a:xfrm>
            <a:off x="5751475" y="194250"/>
            <a:ext cx="233100" cy="301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7214275" y="1093188"/>
            <a:ext cx="1627800" cy="1046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We have less chunks but our answers are more meaningful and have higher quality.</a:t>
            </a:r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7836400" y="626375"/>
            <a:ext cx="105600" cy="370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178400" y="3808000"/>
            <a:ext cx="786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00FF"/>
                </a:solidFill>
                <a:latin typeface="Economica"/>
                <a:ea typeface="Economica"/>
                <a:cs typeface="Economica"/>
                <a:sym typeface="Economica"/>
              </a:rPr>
              <a:t>Our first route</a:t>
            </a:r>
            <a:endParaRPr b="1" sz="1700">
              <a:solidFill>
                <a:srgbClr val="FF00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5751475" y="2705700"/>
            <a:ext cx="1066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00FF"/>
                </a:solidFill>
                <a:latin typeface="Economica"/>
                <a:ea typeface="Economica"/>
                <a:cs typeface="Economica"/>
                <a:sym typeface="Economica"/>
              </a:rPr>
              <a:t>Improved route</a:t>
            </a:r>
            <a:endParaRPr b="1" sz="1700">
              <a:solidFill>
                <a:srgbClr val="FF00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 Agent</a:t>
            </a:r>
            <a:endParaRPr/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311700" y="1065093"/>
            <a:ext cx="3969300" cy="38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Personality (Job coach)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</a:t>
            </a: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Friendly &amp; encouraging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Clear explanations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, no jargon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Supportive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, especially when user is unsure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Memory System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</a:t>
            </a: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RAG Memory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Economica"/>
              <a:buChar char="●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Stores question + used context inside the retrieval pipeline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Session Memory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Economica"/>
              <a:buChar char="●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Saves full conversation history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Char char="●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Lets agent keep track across multiple turns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7843575" y="0"/>
            <a:ext cx="1300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4640575" y="2135125"/>
            <a:ext cx="13800" cy="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4605925" y="2382175"/>
            <a:ext cx="4226400" cy="28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 PromptTemplate</a:t>
            </a:r>
            <a:endParaRPr b="1"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 </a:t>
            </a:r>
            <a:r>
              <a:rPr b="1"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RAG Prompt</a:t>
            </a:r>
            <a:endParaRPr b="1"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conomica"/>
              <a:buChar char="●"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Inserts retrieved video chunks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conomica"/>
              <a:buChar char="●"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Structures context + question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System Prompt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conomica"/>
              <a:buChar char="●"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The LLM always behaves with configured tone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conomica"/>
              <a:buChar char="●"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Tools are used appropriately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Economica"/>
              <a:buChar char="●"/>
            </a:pP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The conversation memory is respected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4605925" y="1065093"/>
            <a:ext cx="4274700" cy="13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Components</a:t>
            </a:r>
            <a:endParaRPr b="1"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Retriever:</a:t>
            </a: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 Vector store with </a:t>
            </a:r>
            <a:r>
              <a:rPr lang="en" sz="1500">
                <a:solidFill>
                  <a:srgbClr val="188038"/>
                </a:solidFill>
                <a:latin typeface="Economica"/>
                <a:ea typeface="Economica"/>
                <a:cs typeface="Economica"/>
                <a:sym typeface="Economica"/>
              </a:rPr>
              <a:t>k=5</a:t>
            </a: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 neighbors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LLM:</a:t>
            </a: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 GPT-4o mini with tool-calling enabled</a:t>
            </a:r>
            <a:endParaRPr sz="15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Tool Map:</a:t>
            </a:r>
            <a:r>
              <a:rPr lang="en" sz="15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 Automatically maps tool names for execution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Knowledge Retrieval Tool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youtube_rag_qa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— allows the agent access actual information by searching a vector database of YouTube video transcripts and return a relevant answer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Speech Recognition Tool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transcribe_audio_file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— lets the agent convert audio input provided by the user into text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Conversation memory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Session_history[session_id] 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— the agent can remember previous questions and answer during a session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311700" y="1225225"/>
            <a:ext cx="43398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Manual testing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Test </a:t>
            </a: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setup</a:t>
            </a: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: 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Created a set of test cases for each video and included factual and clarification questions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Evaluation criteria: 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Relevance, Accuracy, Completeness, Clarity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Findings: 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Providing general information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Improvements: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Char char="○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Refined prompts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Char char="○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Improved chunking and retrieval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2123"/>
          <a:stretch/>
        </p:blipFill>
        <p:spPr>
          <a:xfrm>
            <a:off x="4695200" y="1383525"/>
            <a:ext cx="4271351" cy="25359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11700" y="1225225"/>
            <a:ext cx="4440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Automated testing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Collected </a:t>
            </a: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50 questions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 and reference answers by running our transcript files through chat gpt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Semantic Similarity score 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to understand if the meaning matches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Economica"/>
              <a:buChar char="●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Textual Similarity score:</a:t>
            </a:r>
            <a:endParaRPr b="1"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BLEU-Metric: 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How similar are the small word phrases 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b="1" lang="en" sz="1500">
                <a:latin typeface="Economica"/>
                <a:ea typeface="Economica"/>
                <a:cs typeface="Economica"/>
                <a:sym typeface="Economica"/>
              </a:rPr>
              <a:t>ROUGE-L-Metric</a:t>
            </a:r>
            <a:r>
              <a:rPr lang="en" sz="1500">
                <a:latin typeface="Economica"/>
                <a:ea typeface="Economica"/>
                <a:cs typeface="Economica"/>
                <a:sym typeface="Economica"/>
              </a:rPr>
              <a:t>: How similar is the overall structure or flow</a:t>
            </a:r>
            <a:endParaRPr sz="1500"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 rotWithShape="1">
          <a:blip r:embed="rId3">
            <a:alphaModFix/>
          </a:blip>
          <a:srcRect b="0" l="0" r="0" t="5589"/>
          <a:stretch/>
        </p:blipFill>
        <p:spPr>
          <a:xfrm>
            <a:off x="5036625" y="829238"/>
            <a:ext cx="3691474" cy="348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